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09" r:id="rId3"/>
    <p:sldId id="1011" r:id="rId4"/>
    <p:sldId id="1012" r:id="rId5"/>
    <p:sldId id="1013" r:id="rId6"/>
    <p:sldId id="1040" r:id="rId7"/>
    <p:sldId id="1015" r:id="rId8"/>
    <p:sldId id="1017" r:id="rId9"/>
    <p:sldId id="1018" r:id="rId10"/>
    <p:sldId id="1041" r:id="rId11"/>
    <p:sldId id="1020" r:id="rId12"/>
    <p:sldId id="1021" r:id="rId13"/>
    <p:sldId id="1043" r:id="rId14"/>
    <p:sldId id="1022" r:id="rId15"/>
    <p:sldId id="1023" r:id="rId16"/>
    <p:sldId id="1024" r:id="rId17"/>
    <p:sldId id="1030" r:id="rId18"/>
    <p:sldId id="1031" r:id="rId19"/>
    <p:sldId id="1032" r:id="rId20"/>
    <p:sldId id="1045" r:id="rId21"/>
    <p:sldId id="1044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Mum bought a new T-shirt for me.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bottle of milk from the box one hour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 doesn’t often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hands before eating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8360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拿走，取走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，且句子时态是一般过去时，故填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6694" y="1312830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endParaRPr lang="zh-CN" altLang="en-US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3140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55046" y="2611070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wear</a:t>
            </a:r>
            <a:endParaRPr lang="zh-CN" altLang="en-US"/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44283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78782" y="3889648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wash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17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846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red T-shirt is _________the line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_________matter with Ben?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18540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2785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34939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衣服晾在绳子上，应用介词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6"/>
          <p:cNvSpPr txBox="1">
            <a:spLocks/>
          </p:cNvSpPr>
          <p:nvPr/>
        </p:nvSpPr>
        <p:spPr bwMode="auto">
          <a:xfrm>
            <a:off x="360854" y="5294175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此句意为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怎么了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，表示对他人的关心通常用固定结构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matter?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61800" y="42256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argue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_________Lingling’s T-shirt?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washes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washing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23401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祈使句变为否定句时直接在动词原形前加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8"/>
          <p:cNvSpPr txBox="1">
            <a:spLocks/>
          </p:cNvSpPr>
          <p:nvPr/>
        </p:nvSpPr>
        <p:spPr bwMode="auto">
          <a:xfrm>
            <a:off x="360854" y="42843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开头的一般疑问句，后面的动词用原形。故选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134" y="125166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27882" y="31174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is 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_________skirt is pink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51013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</a:p>
          <a:p>
            <a:pPr lvl="0"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770438" algn="l"/>
                <a:tab pos="771207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London always go out with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</a:p>
          <a:p>
            <a:pPr marL="1698625" lvl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sunny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in London is just like baby’s face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51013" hangingPunct="0">
              <a:spcAft>
                <a:spcPts val="0"/>
              </a:spcAft>
              <a:tabLst>
                <a:tab pos="4749800" algn="l"/>
                <a:tab pos="765492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coat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T-shirt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umbrella</a:t>
            </a:r>
            <a:endParaRPr lang="zh-CN" altLang="en-US" dirty="0"/>
          </a:p>
        </p:txBody>
      </p:sp>
      <p:sp>
        <p:nvSpPr>
          <p:cNvPr id="3" name="内容占位符 9"/>
          <p:cNvSpPr txBox="1">
            <a:spLocks/>
          </p:cNvSpPr>
          <p:nvPr/>
        </p:nvSpPr>
        <p:spPr bwMode="auto">
          <a:xfrm>
            <a:off x="513254" y="500614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本题考查对自然知识的了解。英国的天气多雨，即使在晴天出门也最好携带雨伞。故选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32610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905" y="3335753"/>
            <a:ext cx="2790799" cy="451088"/>
          </a:xfrm>
          <a:prstGeom prst="rect">
            <a:avLst/>
          </a:prstGeom>
        </p:spPr>
      </p:pic>
      <p:sp>
        <p:nvSpPr>
          <p:cNvPr id="6" name="内容占位符 10"/>
          <p:cNvSpPr txBox="1">
            <a:spLocks/>
          </p:cNvSpPr>
          <p:nvPr/>
        </p:nvSpPr>
        <p:spPr bwMode="auto">
          <a:xfrm>
            <a:off x="360854" y="190979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她是埃米。她的短裙是粉色的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，第一空是句子主语，应该用主格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第二空修饰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skirt,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应该用形容词性物主代词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7327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42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1135"/>
            <a:ext cx="11485848" cy="2273699"/>
          </a:xfrm>
        </p:spPr>
        <p:txBody>
          <a:bodyPr/>
          <a:lstStyle/>
          <a:p>
            <a:pPr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51013" indent="-1751013">
              <a:spcAft>
                <a:spcPts val="0"/>
              </a:spcAft>
              <a:tabLst>
                <a:tab pos="5021263" algn="l"/>
                <a:tab pos="7654925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China’s first woman astronaut to walk in space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my hero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65492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Yaping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Yang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3644" y="1555054"/>
            <a:ext cx="4820370" cy="494854"/>
          </a:xfrm>
          <a:prstGeom prst="rect">
            <a:avLst/>
          </a:prstGeom>
        </p:spPr>
      </p:pic>
      <p:sp>
        <p:nvSpPr>
          <p:cNvPr id="5" name="内容占位符 12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本题考查对航天知识的关注。王亚平是中国第一位漫步太空的女性航天员。故选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5117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is coming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 took my 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it’s my 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bought it for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cap is new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your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it yesterday, Mike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1383936"/>
            <a:ext cx="4896544" cy="338733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 bought it for me yesterday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I’m so sorry, Mike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it’s my cap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Don’t argue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Thank you, Jack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What’s the matter?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279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94806" y="28158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44974" y="343916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 there is a cap over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that your cap, Tom?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cap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welcome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58902" y="11351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696480" y="30193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22798" y="43035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15286" y="1446337"/>
            <a:ext cx="4896544" cy="361740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She bought it for me yesterday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I’m so sorry, Mike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No, it’s my cap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Don’t argue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Thank you, Jack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sz="26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 What’s the matter?</a:t>
            </a:r>
            <a:endParaRPr lang="zh-CN" altLang="zh-CN" sz="26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4888"/>
            <a:ext cx="11485848" cy="507831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近期发布的朋友圈动态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请阅读并完成下列各题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107124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                       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                  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718097"/>
            <a:ext cx="8398648" cy="6960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516" y="1494782"/>
            <a:ext cx="3035343" cy="400802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1724434" y="2594857"/>
            <a:ext cx="9231028" cy="319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72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你知道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为朋友圈配的哪张图片吗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请选择合适的图片，将序号填在对应的括号里。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11.jpg" descr="id:21474948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02718" y="2772447"/>
            <a:ext cx="2268220" cy="1711325"/>
          </a:xfrm>
          <a:prstGeom prst="rect">
            <a:avLst/>
          </a:prstGeom>
        </p:spPr>
      </p:pic>
      <p:pic>
        <p:nvPicPr>
          <p:cNvPr id="4" name="fc12.jpg" descr="id:21474948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2697465"/>
            <a:ext cx="2717800" cy="1811655"/>
          </a:xfrm>
          <a:prstGeom prst="rect">
            <a:avLst/>
          </a:prstGeom>
        </p:spPr>
      </p:pic>
      <p:pic>
        <p:nvPicPr>
          <p:cNvPr id="5" name="fc13.jpg" descr="id:21474948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46655" y="2918445"/>
            <a:ext cx="241427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请选择与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朋友圈相符的评论，将序号写在相应的评论区。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有两项多余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next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birthday, Kevin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Children’s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a cap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it yours?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Congratulations to your success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Catherine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nice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1707748"/>
            <a:ext cx="11524280" cy="5359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25443"/>
              </p:ext>
            </p:extLst>
          </p:nvPr>
        </p:nvGraphicFramePr>
        <p:xfrm>
          <a:off x="331566" y="2236832"/>
          <a:ext cx="1152427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638970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5309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3928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oy,oi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ɔɪ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nt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76317" y="1146920"/>
            <a:ext cx="11103722" cy="38425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86894" y="436510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81370" y="432529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775726" y="4325299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558702" y="51420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03118" y="5102314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A, 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058052" y="4994592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6295" y="5002407"/>
            <a:ext cx="10769511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________                         </a:t>
            </a: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________                    </a:t>
            </a:r>
            <a:r>
              <a:rPr lang="en-US" altLang="zh-CN" dirty="0">
                <a:solidFill>
                  <a:srgbClr val="00AEEF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________</a:t>
            </a:r>
            <a:endParaRPr lang="zh-CN" altLang="zh-CN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93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为过生日的场景，与第一条朋友圈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一家为他过生日对应。故选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浏览第二条朋友圈可知，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和朋友去公园玩，他骑车时摔倒了，图片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36379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浏览第三条朋友圈可知，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Kevin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一家去野营，生火做饭，图片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4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286484"/>
              </p:ext>
            </p:extLst>
          </p:nvPr>
        </p:nvGraphicFramePr>
        <p:xfrm>
          <a:off x="334566" y="1663793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638803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247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12611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910388" algn="l"/>
                          <a:tab pos="71770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一套，一双，一副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shorts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常复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短裤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910388" algn="l"/>
                          <a:tab pos="71770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*argue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争论，争吵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matter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问题，麻烦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910388" algn="l"/>
                          <a:tab pos="7177088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拿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，取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穿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910388" algn="l"/>
                          <a:tab pos="7177088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体育运动的，体育运动用的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hey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嘿，喂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32427"/>
              </p:ext>
            </p:extLst>
          </p:nvPr>
        </p:nvGraphicFramePr>
        <p:xfrm>
          <a:off x="360854" y="980728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 ...for sb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为某人买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line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在绳子上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sb sth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拿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某人某事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 ...for sb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为某人洗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 to do sth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想去做某事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877932"/>
              </p:ext>
            </p:extLst>
          </p:nvPr>
        </p:nvGraphicFramePr>
        <p:xfrm>
          <a:off x="334566" y="908720"/>
          <a:ext cx="11521280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argue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不要争吵了！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这是祈使句的否定形式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祈使句表示请求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命令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建议等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通常省略主语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you,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直接用动词原形开头。否定形式则直接在动词原形前加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door,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打开门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玲玲。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肯定形式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door,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不要打开门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玲玲。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否定形式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What’s the matter with you?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你怎么了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此句主要用于询问对方出了什么麻烦事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wrong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you?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是同义句。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matter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you?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你怎么了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我丢了我的钢笔</a:t>
                      </a:r>
                      <a:r>
                        <a:rPr lang="zh-CN" sz="26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6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222699"/>
              </p:ext>
            </p:extLst>
          </p:nvPr>
        </p:nvGraphicFramePr>
        <p:xfrm>
          <a:off x="334566" y="908720"/>
          <a:ext cx="11521280" cy="515112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Lingling’s T-shirt is clean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玲玲的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恤衫是干净的。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That’s OK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没关系。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此句用于回答对别人的抱歉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类似的还有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right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Sorry,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对不起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我迟到了。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OK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没关系。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Here are the things for you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这是给你的东西。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found this bag on the school bus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我在校车上发现了这只包。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wants to wear it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他想要穿它。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wear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在本句中为动词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穿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强调穿着的状态。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穿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但强调的是穿的动作。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8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721354"/>
              </p:ext>
            </p:extLst>
          </p:nvPr>
        </p:nvGraphicFramePr>
        <p:xfrm>
          <a:off x="334566" y="836712"/>
          <a:ext cx="11521280" cy="465201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所有格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在英语中有些名词可以加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表示所属关系，带这种词尾的名词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形式称为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该名词的所有格，如：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Tom’s bag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。名词所有格的规则如下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15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79118"/>
              </p:ext>
            </p:extLst>
          </p:nvPr>
        </p:nvGraphicFramePr>
        <p:xfrm>
          <a:off x="1198662" y="2708920"/>
          <a:ext cx="10501411" cy="2596104"/>
        </p:xfrm>
        <a:graphic>
          <a:graphicData uri="http://schemas.openxmlformats.org/drawingml/2006/table">
            <a:tbl>
              <a:tblPr firstRow="1" firstCol="1" bandRow="1"/>
              <a:tblGrid>
                <a:gridCol w="5256584">
                  <a:extLst>
                    <a:ext uri="{9D8B030D-6E8A-4147-A177-3AD203B41FA5}">
                      <a16:colId xmlns:a16="http://schemas.microsoft.com/office/drawing/2014/main" val="2946550862"/>
                    </a:ext>
                  </a:extLst>
                </a:gridCol>
                <a:gridCol w="5244827">
                  <a:extLst>
                    <a:ext uri="{9D8B030D-6E8A-4147-A177-3AD203B41FA5}">
                      <a16:colId xmlns:a16="http://schemas.microsoft.com/office/drawing/2014/main" val="2386756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变化规则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例子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1920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单数名词词尾加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’s”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boy’s bag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这个男孩的包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004873"/>
                  </a:ext>
                </a:extLst>
              </a:tr>
              <a:tr h="105076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复数名词词尾没有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，复数名词词尾有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s,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men’s shoes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男鞋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minutes’ walk 20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分钟的步行路程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468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不规则变化的名词复数词尾加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’s”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children’s room 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孩子们的房间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799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1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选出与所听单词同类的一项。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70755" algn="l"/>
                <a:tab pos="747141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47899"/>
            <a:ext cx="10756265" cy="7969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127654" y="2492896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his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27654" y="3212976"/>
            <a:ext cx="1228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T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-</a:t>
            </a:r>
            <a:r>
              <a:rPr lang="en-US" altLang="zh-CN" dirty="0" smtClean="0">
                <a:solidFill>
                  <a:srgbClr val="ED028C"/>
                </a:solidFill>
              </a:rPr>
              <a:t>shirt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127654" y="3679431"/>
            <a:ext cx="9412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wear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27654" y="4437146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new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127654" y="4932178"/>
            <a:ext cx="6959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red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25313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315621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2638" y="38131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72975" y="44371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72975" y="50740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1402"/>
            <a:ext cx="11485848" cy="316240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二、根据中文提示写出正确的单词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bought me a new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shoes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争吵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him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13144" y="1954188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pair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121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一套，一双，一副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，其前是不定冠词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要用单数形式，故填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21231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争吵，争论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后跟动词原形，故填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18742" y="3717405"/>
            <a:ext cx="1061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argue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2132</Words>
  <Application>Microsoft Office PowerPoint</Application>
  <PresentationFormat>自定义</PresentationFormat>
  <Paragraphs>198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黑体</vt:lpstr>
      <vt:lpstr>楷体</vt:lpstr>
      <vt:lpstr>隶书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416</cp:revision>
  <dcterms:created xsi:type="dcterms:W3CDTF">2020-11-06T05:24:00Z</dcterms:created>
  <dcterms:modified xsi:type="dcterms:W3CDTF">2025-06-15T11:02:32Z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